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odec Pro Bold" charset="1" panose="00000600000000000000"/>
      <p:regular r:id="rId18"/>
    </p:embeddedFont>
    <p:embeddedFont>
      <p:font typeface="Codec Pro" charset="1" panose="00000500000000000000"/>
      <p:regular r:id="rId19"/>
    </p:embeddedFont>
    <p:embeddedFont>
      <p:font typeface="Canva Sans" charset="1" panose="020B0503030501040103"/>
      <p:regular r:id="rId20"/>
    </p:embeddedFont>
    <p:embeddedFont>
      <p:font typeface="Ara Hamah Alfidaa" charset="1" panose="00000500000000000000"/>
      <p:regular r:id="rId21"/>
    </p:embeddedFont>
    <p:embeddedFont>
      <p:font typeface="Computer Says No" charset="1" panose="00000400000000000000"/>
      <p:regular r:id="rId22"/>
    </p:embeddedFont>
    <p:embeddedFont>
      <p:font typeface="Poppins Bold" charset="1" panose="00000800000000000000"/>
      <p:regular r:id="rId23"/>
    </p:embeddedFont>
    <p:embeddedFont>
      <p:font typeface="Permanent Marker" charset="1" panose="02000000000000000000"/>
      <p:regular r:id="rId24"/>
    </p:embeddedFont>
    <p:embeddedFont>
      <p:font typeface="Canva Student Font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6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6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69.jpeg" Type="http://schemas.openxmlformats.org/officeDocument/2006/relationships/image"/><Relationship Id="rId5" Target="../media/image70.jpeg" Type="http://schemas.openxmlformats.org/officeDocument/2006/relationships/image"/><Relationship Id="rId6" Target="../media/image71.jpeg" Type="http://schemas.openxmlformats.org/officeDocument/2006/relationships/image"/><Relationship Id="rId7" Target="../media/image7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28.png" Type="http://schemas.openxmlformats.org/officeDocument/2006/relationships/image"/><Relationship Id="rId17" Target="../media/image30.png" Type="http://schemas.openxmlformats.org/officeDocument/2006/relationships/image"/><Relationship Id="rId18" Target="../media/image27.png" Type="http://schemas.openxmlformats.org/officeDocument/2006/relationships/image"/><Relationship Id="rId19" Target="../media/image29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9.png" Type="http://schemas.openxmlformats.org/officeDocument/2006/relationships/image"/><Relationship Id="rId2" Target="../media/image58.jpeg" Type="http://schemas.openxmlformats.org/officeDocument/2006/relationships/image"/><Relationship Id="rId3" Target="../media/image59.jpeg" Type="http://schemas.openxmlformats.org/officeDocument/2006/relationships/image"/><Relationship Id="rId4" Target="../media/image60.jpe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Relationship Id="rId7" Target="../media/image63.png" Type="http://schemas.openxmlformats.org/officeDocument/2006/relationships/image"/><Relationship Id="rId8" Target="../media/image64.svg" Type="http://schemas.openxmlformats.org/officeDocument/2006/relationships/image"/><Relationship Id="rId9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3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11599">
            <a:off x="3417775" y="567484"/>
            <a:ext cx="18735059" cy="9231274"/>
          </a:xfrm>
          <a:custGeom>
            <a:avLst/>
            <a:gdLst/>
            <a:ahLst/>
            <a:cxnLst/>
            <a:rect r="r" b="b" t="t" l="l"/>
            <a:pathLst>
              <a:path h="9231274" w="18735059">
                <a:moveTo>
                  <a:pt x="18735059" y="0"/>
                </a:moveTo>
                <a:lnTo>
                  <a:pt x="0" y="0"/>
                </a:lnTo>
                <a:lnTo>
                  <a:pt x="0" y="9231275"/>
                </a:lnTo>
                <a:lnTo>
                  <a:pt x="18735059" y="9231275"/>
                </a:lnTo>
                <a:lnTo>
                  <a:pt x="18735059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184232"/>
            <a:ext cx="12655463" cy="12655463"/>
          </a:xfrm>
          <a:custGeom>
            <a:avLst/>
            <a:gdLst/>
            <a:ahLst/>
            <a:cxnLst/>
            <a:rect r="r" b="b" t="t" l="l"/>
            <a:pathLst>
              <a:path h="12655463" w="12655463">
                <a:moveTo>
                  <a:pt x="0" y="0"/>
                </a:moveTo>
                <a:lnTo>
                  <a:pt x="12655463" y="0"/>
                </a:lnTo>
                <a:lnTo>
                  <a:pt x="12655463" y="12655464"/>
                </a:lnTo>
                <a:lnTo>
                  <a:pt x="0" y="12655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66800" y="8257996"/>
          <a:ext cx="16192500" cy="990779"/>
        </p:xfrm>
        <a:graphic>
          <a:graphicData uri="http://schemas.openxmlformats.org/drawingml/2006/table">
            <a:tbl>
              <a:tblPr/>
              <a:tblGrid>
                <a:gridCol w="5701987"/>
                <a:gridCol w="4842000"/>
                <a:gridCol w="5648513"/>
              </a:tblGrid>
              <a:tr h="9907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odec Pro Bold"/>
                        </a:rPr>
                        <a:t>Presented By   Group 3</a:t>
                      </a:r>
                      <a:endParaRPr lang="en-US" sz="1100"/>
                    </a:p>
                  </a:txBody>
                  <a:tcPr marL="0" marR="0" marT="0" marB="0" anchor="b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b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b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493F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1066800" y="1028700"/>
            <a:ext cx="4169586" cy="592007"/>
            <a:chOff x="0" y="0"/>
            <a:chExt cx="5559448" cy="7893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7125" cy="789342"/>
            </a:xfrm>
            <a:custGeom>
              <a:avLst/>
              <a:gdLst/>
              <a:ahLst/>
              <a:cxnLst/>
              <a:rect r="r" b="b" t="t" l="l"/>
              <a:pathLst>
                <a:path h="789342" w="957125">
                  <a:moveTo>
                    <a:pt x="0" y="0"/>
                  </a:moveTo>
                  <a:lnTo>
                    <a:pt x="957125" y="0"/>
                  </a:lnTo>
                  <a:lnTo>
                    <a:pt x="957125" y="789342"/>
                  </a:lnTo>
                  <a:lnTo>
                    <a:pt x="0" y="789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233052" y="95395"/>
              <a:ext cx="4326396" cy="522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FFFFF"/>
                  </a:solidFill>
                  <a:latin typeface="Codec Pro Bold"/>
                </a:rPr>
                <a:t>Fetch.AI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385979"/>
            <a:ext cx="6915030" cy="1624132"/>
            <a:chOff x="0" y="0"/>
            <a:chExt cx="1821243" cy="4277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21243" cy="427755"/>
            </a:xfrm>
            <a:custGeom>
              <a:avLst/>
              <a:gdLst/>
              <a:ahLst/>
              <a:cxnLst/>
              <a:rect r="r" b="b" t="t" l="l"/>
              <a:pathLst>
                <a:path h="427755" w="1821243">
                  <a:moveTo>
                    <a:pt x="15674" y="0"/>
                  </a:moveTo>
                  <a:lnTo>
                    <a:pt x="1805568" y="0"/>
                  </a:lnTo>
                  <a:cubicBezTo>
                    <a:pt x="1809725" y="0"/>
                    <a:pt x="1813712" y="1651"/>
                    <a:pt x="1816652" y="4591"/>
                  </a:cubicBezTo>
                  <a:cubicBezTo>
                    <a:pt x="1819591" y="7530"/>
                    <a:pt x="1821243" y="11517"/>
                    <a:pt x="1821243" y="15674"/>
                  </a:cubicBezTo>
                  <a:lnTo>
                    <a:pt x="1821243" y="412081"/>
                  </a:lnTo>
                  <a:cubicBezTo>
                    <a:pt x="1821243" y="416238"/>
                    <a:pt x="1819591" y="420225"/>
                    <a:pt x="1816652" y="423164"/>
                  </a:cubicBezTo>
                  <a:cubicBezTo>
                    <a:pt x="1813712" y="426104"/>
                    <a:pt x="1809725" y="427755"/>
                    <a:pt x="1805568" y="427755"/>
                  </a:cubicBezTo>
                  <a:lnTo>
                    <a:pt x="15674" y="427755"/>
                  </a:lnTo>
                  <a:cubicBezTo>
                    <a:pt x="11517" y="427755"/>
                    <a:pt x="7530" y="426104"/>
                    <a:pt x="4591" y="423164"/>
                  </a:cubicBezTo>
                  <a:cubicBezTo>
                    <a:pt x="1651" y="420225"/>
                    <a:pt x="0" y="416238"/>
                    <a:pt x="0" y="412081"/>
                  </a:cubicBezTo>
                  <a:lnTo>
                    <a:pt x="0" y="15674"/>
                  </a:lnTo>
                  <a:cubicBezTo>
                    <a:pt x="0" y="11517"/>
                    <a:pt x="1651" y="7530"/>
                    <a:pt x="4591" y="4591"/>
                  </a:cubicBezTo>
                  <a:cubicBezTo>
                    <a:pt x="7530" y="1651"/>
                    <a:pt x="11517" y="0"/>
                    <a:pt x="156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14300"/>
              <a:ext cx="1821243" cy="54205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1B131B"/>
                  </a:solidFill>
                  <a:latin typeface="Codec Pro"/>
                </a:rPr>
                <a:t>Improving Decision-Making in Claims, Transactions, and More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3938874"/>
            <a:ext cx="16230600" cy="1619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00"/>
              </a:lnSpc>
            </a:pPr>
            <a:r>
              <a:rPr lang="en-US" sz="10900">
                <a:solidFill>
                  <a:srgbClr val="FFFFFF"/>
                </a:solidFill>
                <a:latin typeface="Codec Pro Bold"/>
              </a:rPr>
              <a:t>INSURIFYAI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66022">
            <a:off x="-2261348" y="7641361"/>
            <a:ext cx="12007023" cy="5981681"/>
          </a:xfrm>
          <a:custGeom>
            <a:avLst/>
            <a:gdLst/>
            <a:ahLst/>
            <a:cxnLst/>
            <a:rect r="r" b="b" t="t" l="l"/>
            <a:pathLst>
              <a:path h="5981681" w="12007023">
                <a:moveTo>
                  <a:pt x="0" y="0"/>
                </a:moveTo>
                <a:lnTo>
                  <a:pt x="12007023" y="0"/>
                </a:lnTo>
                <a:lnTo>
                  <a:pt x="12007023" y="5981680"/>
                </a:lnTo>
                <a:lnTo>
                  <a:pt x="0" y="5981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52215">
            <a:off x="7799038" y="-3094912"/>
            <a:ext cx="11409078" cy="5683795"/>
          </a:xfrm>
          <a:custGeom>
            <a:avLst/>
            <a:gdLst/>
            <a:ahLst/>
            <a:cxnLst/>
            <a:rect r="r" b="b" t="t" l="l"/>
            <a:pathLst>
              <a:path h="5683795" w="11409078">
                <a:moveTo>
                  <a:pt x="0" y="0"/>
                </a:moveTo>
                <a:lnTo>
                  <a:pt x="11409078" y="0"/>
                </a:lnTo>
                <a:lnTo>
                  <a:pt x="11409078" y="5683795"/>
                </a:lnTo>
                <a:lnTo>
                  <a:pt x="0" y="5683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37281" y="0"/>
            <a:ext cx="4169586" cy="592007"/>
            <a:chOff x="0" y="0"/>
            <a:chExt cx="5559448" cy="7893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7125" cy="789342"/>
            </a:xfrm>
            <a:custGeom>
              <a:avLst/>
              <a:gdLst/>
              <a:ahLst/>
              <a:cxnLst/>
              <a:rect r="r" b="b" t="t" l="l"/>
              <a:pathLst>
                <a:path h="789342" w="957125">
                  <a:moveTo>
                    <a:pt x="0" y="0"/>
                  </a:moveTo>
                  <a:lnTo>
                    <a:pt x="957125" y="0"/>
                  </a:lnTo>
                  <a:lnTo>
                    <a:pt x="957125" y="789342"/>
                  </a:lnTo>
                  <a:lnTo>
                    <a:pt x="0" y="789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233052" y="95395"/>
              <a:ext cx="4326396" cy="530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1B131B"/>
                  </a:solidFill>
                  <a:latin typeface="Codec Pro Bold"/>
                </a:rPr>
                <a:t>INSURIFYAI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14350" y="2627352"/>
            <a:ext cx="17259300" cy="3642495"/>
          </a:xfrm>
          <a:custGeom>
            <a:avLst/>
            <a:gdLst/>
            <a:ahLst/>
            <a:cxnLst/>
            <a:rect r="r" b="b" t="t" l="l"/>
            <a:pathLst>
              <a:path h="3642495" w="17259300">
                <a:moveTo>
                  <a:pt x="0" y="0"/>
                </a:moveTo>
                <a:lnTo>
                  <a:pt x="17259300" y="0"/>
                </a:lnTo>
                <a:lnTo>
                  <a:pt x="17259300" y="3642495"/>
                </a:lnTo>
                <a:lnTo>
                  <a:pt x="0" y="36424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938260"/>
            <a:ext cx="6910589" cy="32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 u="none">
                <a:solidFill>
                  <a:srgbClr val="FFFFFF"/>
                </a:solidFill>
                <a:latin typeface="Codec Pro Bold"/>
              </a:rPr>
              <a:t>Back to Agenda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052472" y="797602"/>
            <a:ext cx="10734772" cy="1829750"/>
            <a:chOff x="0" y="0"/>
            <a:chExt cx="14313029" cy="24396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876422"/>
              <a:ext cx="14313029" cy="5632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8100"/>
              <a:ext cx="14313029" cy="16848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99"/>
                </a:lnSpc>
              </a:pPr>
              <a:r>
                <a:rPr lang="en-US" sz="8499">
                  <a:solidFill>
                    <a:srgbClr val="1B131B"/>
                  </a:solidFill>
                  <a:latin typeface="Codec Pro Bold"/>
                </a:rPr>
                <a:t>OUTPUT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66022">
            <a:off x="-2261348" y="7641361"/>
            <a:ext cx="12007023" cy="5981681"/>
          </a:xfrm>
          <a:custGeom>
            <a:avLst/>
            <a:gdLst/>
            <a:ahLst/>
            <a:cxnLst/>
            <a:rect r="r" b="b" t="t" l="l"/>
            <a:pathLst>
              <a:path h="5981681" w="12007023">
                <a:moveTo>
                  <a:pt x="0" y="0"/>
                </a:moveTo>
                <a:lnTo>
                  <a:pt x="12007023" y="0"/>
                </a:lnTo>
                <a:lnTo>
                  <a:pt x="12007023" y="5981680"/>
                </a:lnTo>
                <a:lnTo>
                  <a:pt x="0" y="5981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52215">
            <a:off x="7799038" y="-3094912"/>
            <a:ext cx="11409078" cy="5683795"/>
          </a:xfrm>
          <a:custGeom>
            <a:avLst/>
            <a:gdLst/>
            <a:ahLst/>
            <a:cxnLst/>
            <a:rect r="r" b="b" t="t" l="l"/>
            <a:pathLst>
              <a:path h="5683795" w="11409078">
                <a:moveTo>
                  <a:pt x="0" y="0"/>
                </a:moveTo>
                <a:lnTo>
                  <a:pt x="11409078" y="0"/>
                </a:lnTo>
                <a:lnTo>
                  <a:pt x="11409078" y="5683795"/>
                </a:lnTo>
                <a:lnTo>
                  <a:pt x="0" y="5683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37281" y="0"/>
            <a:ext cx="4169586" cy="592007"/>
            <a:chOff x="0" y="0"/>
            <a:chExt cx="5559448" cy="7893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7125" cy="789342"/>
            </a:xfrm>
            <a:custGeom>
              <a:avLst/>
              <a:gdLst/>
              <a:ahLst/>
              <a:cxnLst/>
              <a:rect r="r" b="b" t="t" l="l"/>
              <a:pathLst>
                <a:path h="789342" w="957125">
                  <a:moveTo>
                    <a:pt x="0" y="0"/>
                  </a:moveTo>
                  <a:lnTo>
                    <a:pt x="957125" y="0"/>
                  </a:lnTo>
                  <a:lnTo>
                    <a:pt x="957125" y="789342"/>
                  </a:lnTo>
                  <a:lnTo>
                    <a:pt x="0" y="789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233052" y="95395"/>
              <a:ext cx="4326396" cy="530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1B131B"/>
                  </a:solidFill>
                  <a:latin typeface="Codec Pro Bold"/>
                </a:rPr>
                <a:t>INSURIFYAI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8938260"/>
            <a:ext cx="6910589" cy="32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 u="none">
                <a:solidFill>
                  <a:srgbClr val="FFFFFF"/>
                </a:solidFill>
                <a:latin typeface="Codec Pro Bold"/>
              </a:rPr>
              <a:t>Back to Agenda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840786" y="3369680"/>
            <a:ext cx="13447214" cy="6917320"/>
          </a:xfrm>
          <a:custGeom>
            <a:avLst/>
            <a:gdLst/>
            <a:ahLst/>
            <a:cxnLst/>
            <a:rect r="r" b="b" t="t" l="l"/>
            <a:pathLst>
              <a:path h="6917320" w="13447214">
                <a:moveTo>
                  <a:pt x="0" y="0"/>
                </a:moveTo>
                <a:lnTo>
                  <a:pt x="13447214" y="0"/>
                </a:lnTo>
                <a:lnTo>
                  <a:pt x="13447214" y="6917320"/>
                </a:lnTo>
                <a:lnTo>
                  <a:pt x="0" y="69173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823809" y="6679253"/>
            <a:ext cx="3320191" cy="1199423"/>
            <a:chOff x="0" y="0"/>
            <a:chExt cx="1489452" cy="5380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89452" cy="538067"/>
            </a:xfrm>
            <a:custGeom>
              <a:avLst/>
              <a:gdLst/>
              <a:ahLst/>
              <a:cxnLst/>
              <a:rect r="r" b="b" t="t" l="l"/>
              <a:pathLst>
                <a:path h="538067" w="1489452">
                  <a:moveTo>
                    <a:pt x="744726" y="0"/>
                  </a:moveTo>
                  <a:cubicBezTo>
                    <a:pt x="333425" y="0"/>
                    <a:pt x="0" y="120450"/>
                    <a:pt x="0" y="269033"/>
                  </a:cubicBezTo>
                  <a:cubicBezTo>
                    <a:pt x="0" y="417616"/>
                    <a:pt x="333425" y="538067"/>
                    <a:pt x="744726" y="538067"/>
                  </a:cubicBezTo>
                  <a:cubicBezTo>
                    <a:pt x="1156027" y="538067"/>
                    <a:pt x="1489452" y="417616"/>
                    <a:pt x="1489452" y="269033"/>
                  </a:cubicBezTo>
                  <a:cubicBezTo>
                    <a:pt x="1489452" y="120450"/>
                    <a:pt x="1156027" y="0"/>
                    <a:pt x="7447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39636" y="-16231"/>
              <a:ext cx="1210180" cy="503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447751" y="797602"/>
            <a:ext cx="10734772" cy="1829750"/>
            <a:chOff x="0" y="0"/>
            <a:chExt cx="14313029" cy="24396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876422"/>
              <a:ext cx="14313029" cy="5632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8100"/>
              <a:ext cx="14313029" cy="16848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99"/>
                </a:lnSpc>
              </a:pPr>
              <a:r>
                <a:rPr lang="en-US" sz="8499">
                  <a:solidFill>
                    <a:srgbClr val="1B131B"/>
                  </a:solidFill>
                  <a:latin typeface="Codec Pro Bold"/>
                </a:rPr>
                <a:t>FRONT-END/ INPUT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-25026" y="3555136"/>
            <a:ext cx="4694200" cy="3062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0"/>
              </a:lnSpc>
              <a:spcBef>
                <a:spcPct val="0"/>
              </a:spcBef>
            </a:pPr>
            <a:r>
              <a:rPr lang="en-US" sz="2878">
                <a:solidFill>
                  <a:srgbClr val="1B131B"/>
                </a:solidFill>
                <a:latin typeface="Codec Pro"/>
              </a:rPr>
              <a:t>Users can upload documents and view personalized insurance recommendations with a modern, dynamic interface.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904297" y="6679253"/>
            <a:ext cx="3320191" cy="1199423"/>
            <a:chOff x="0" y="0"/>
            <a:chExt cx="1489452" cy="5380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89452" cy="538067"/>
            </a:xfrm>
            <a:custGeom>
              <a:avLst/>
              <a:gdLst/>
              <a:ahLst/>
              <a:cxnLst/>
              <a:rect r="r" b="b" t="t" l="l"/>
              <a:pathLst>
                <a:path h="538067" w="1489452">
                  <a:moveTo>
                    <a:pt x="744726" y="0"/>
                  </a:moveTo>
                  <a:cubicBezTo>
                    <a:pt x="333425" y="0"/>
                    <a:pt x="0" y="120450"/>
                    <a:pt x="0" y="269033"/>
                  </a:cubicBezTo>
                  <a:cubicBezTo>
                    <a:pt x="0" y="417616"/>
                    <a:pt x="333425" y="538067"/>
                    <a:pt x="744726" y="538067"/>
                  </a:cubicBezTo>
                  <a:cubicBezTo>
                    <a:pt x="1156027" y="538067"/>
                    <a:pt x="1489452" y="417616"/>
                    <a:pt x="1489452" y="269033"/>
                  </a:cubicBezTo>
                  <a:cubicBezTo>
                    <a:pt x="1489452" y="120450"/>
                    <a:pt x="1156027" y="0"/>
                    <a:pt x="7447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39636" y="-16231"/>
              <a:ext cx="1210180" cy="503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986488" y="6679253"/>
            <a:ext cx="3320191" cy="1199423"/>
            <a:chOff x="0" y="0"/>
            <a:chExt cx="1489452" cy="53806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89452" cy="538067"/>
            </a:xfrm>
            <a:custGeom>
              <a:avLst/>
              <a:gdLst/>
              <a:ahLst/>
              <a:cxnLst/>
              <a:rect r="r" b="b" t="t" l="l"/>
              <a:pathLst>
                <a:path h="538067" w="1489452">
                  <a:moveTo>
                    <a:pt x="744726" y="0"/>
                  </a:moveTo>
                  <a:cubicBezTo>
                    <a:pt x="333425" y="0"/>
                    <a:pt x="0" y="120450"/>
                    <a:pt x="0" y="269033"/>
                  </a:cubicBezTo>
                  <a:cubicBezTo>
                    <a:pt x="0" y="417616"/>
                    <a:pt x="333425" y="538067"/>
                    <a:pt x="744726" y="538067"/>
                  </a:cubicBezTo>
                  <a:cubicBezTo>
                    <a:pt x="1156027" y="538067"/>
                    <a:pt x="1489452" y="417616"/>
                    <a:pt x="1489452" y="269033"/>
                  </a:cubicBezTo>
                  <a:cubicBezTo>
                    <a:pt x="1489452" y="120450"/>
                    <a:pt x="1156027" y="0"/>
                    <a:pt x="7447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39636" y="-16231"/>
              <a:ext cx="1210180" cy="503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4406867" y="5680612"/>
            <a:ext cx="3077037" cy="998641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3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7468913" y="-3041478"/>
            <a:ext cx="19580773" cy="10003995"/>
          </a:xfrm>
          <a:custGeom>
            <a:avLst/>
            <a:gdLst/>
            <a:ahLst/>
            <a:cxnLst/>
            <a:rect r="r" b="b" t="t" l="l"/>
            <a:pathLst>
              <a:path h="10003995" w="19580773">
                <a:moveTo>
                  <a:pt x="19580774" y="0"/>
                </a:moveTo>
                <a:lnTo>
                  <a:pt x="0" y="0"/>
                </a:lnTo>
                <a:lnTo>
                  <a:pt x="0" y="10003995"/>
                </a:lnTo>
                <a:lnTo>
                  <a:pt x="19580774" y="10003995"/>
                </a:lnTo>
                <a:lnTo>
                  <a:pt x="19580774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7072917" y="2254660"/>
            <a:ext cx="19580773" cy="10003995"/>
          </a:xfrm>
          <a:custGeom>
            <a:avLst/>
            <a:gdLst/>
            <a:ahLst/>
            <a:cxnLst/>
            <a:rect r="r" b="b" t="t" l="l"/>
            <a:pathLst>
              <a:path h="10003995" w="19580773">
                <a:moveTo>
                  <a:pt x="19580774" y="0"/>
                </a:moveTo>
                <a:lnTo>
                  <a:pt x="0" y="0"/>
                </a:lnTo>
                <a:lnTo>
                  <a:pt x="0" y="10003995"/>
                </a:lnTo>
                <a:lnTo>
                  <a:pt x="19580774" y="10003995"/>
                </a:lnTo>
                <a:lnTo>
                  <a:pt x="19580774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574659" y="4386414"/>
            <a:ext cx="3104591" cy="4656886"/>
            <a:chOff x="0" y="0"/>
            <a:chExt cx="6350000" cy="952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0" t="-13694" r="-24950" b="-1133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874548" y="1243700"/>
            <a:ext cx="5199734" cy="7799600"/>
            <a:chOff x="0" y="0"/>
            <a:chExt cx="6350000" cy="9525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5"/>
              <a:stretch>
                <a:fillRect l="-8672" t="0" r="-11646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29267" y="1243700"/>
            <a:ext cx="3141519" cy="5313485"/>
            <a:chOff x="0" y="0"/>
            <a:chExt cx="760360" cy="12860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60360" cy="1286055"/>
            </a:xfrm>
            <a:custGeom>
              <a:avLst/>
              <a:gdLst/>
              <a:ahLst/>
              <a:cxnLst/>
              <a:rect r="r" b="b" t="t" l="l"/>
              <a:pathLst>
                <a:path h="1286055" w="760360">
                  <a:moveTo>
                    <a:pt x="101040" y="0"/>
                  </a:moveTo>
                  <a:lnTo>
                    <a:pt x="659321" y="0"/>
                  </a:lnTo>
                  <a:cubicBezTo>
                    <a:pt x="686118" y="0"/>
                    <a:pt x="711818" y="10645"/>
                    <a:pt x="730767" y="29594"/>
                  </a:cubicBezTo>
                  <a:cubicBezTo>
                    <a:pt x="749715" y="48543"/>
                    <a:pt x="760360" y="74242"/>
                    <a:pt x="760360" y="101040"/>
                  </a:cubicBezTo>
                  <a:lnTo>
                    <a:pt x="760360" y="1185015"/>
                  </a:lnTo>
                  <a:cubicBezTo>
                    <a:pt x="760360" y="1240817"/>
                    <a:pt x="715123" y="1286055"/>
                    <a:pt x="659321" y="1286055"/>
                  </a:cubicBezTo>
                  <a:lnTo>
                    <a:pt x="101040" y="1286055"/>
                  </a:lnTo>
                  <a:cubicBezTo>
                    <a:pt x="45237" y="1286055"/>
                    <a:pt x="0" y="1240817"/>
                    <a:pt x="0" y="1185015"/>
                  </a:cubicBezTo>
                  <a:lnTo>
                    <a:pt x="0" y="101040"/>
                  </a:lnTo>
                  <a:cubicBezTo>
                    <a:pt x="0" y="45237"/>
                    <a:pt x="45237" y="0"/>
                    <a:pt x="101040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760360" cy="13717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odec Pro Bold"/>
                </a:rPr>
                <a:t>Future Enhancements</a:t>
              </a: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276864" y="4386414"/>
            <a:ext cx="3104591" cy="4656886"/>
            <a:chOff x="0" y="0"/>
            <a:chExt cx="6350000" cy="9525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6"/>
              <a:stretch>
                <a:fillRect l="-85950" t="0" r="-3919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4574659" y="1243700"/>
            <a:ext cx="6806795" cy="2722718"/>
            <a:chOff x="0" y="0"/>
            <a:chExt cx="6350000" cy="254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7"/>
              <a:stretch>
                <a:fillRect l="0" t="-33281" r="0" b="-33281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2005034"/>
            <a:ext cx="8281966" cy="8281966"/>
            <a:chOff x="0" y="0"/>
            <a:chExt cx="3282950" cy="3282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732697"/>
            <a:ext cx="4169586" cy="592007"/>
            <a:chOff x="0" y="0"/>
            <a:chExt cx="5559448" cy="7893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7125" cy="789342"/>
            </a:xfrm>
            <a:custGeom>
              <a:avLst/>
              <a:gdLst/>
              <a:ahLst/>
              <a:cxnLst/>
              <a:rect r="r" b="b" t="t" l="l"/>
              <a:pathLst>
                <a:path h="789342" w="957125">
                  <a:moveTo>
                    <a:pt x="0" y="0"/>
                  </a:moveTo>
                  <a:lnTo>
                    <a:pt x="957125" y="0"/>
                  </a:lnTo>
                  <a:lnTo>
                    <a:pt x="957125" y="789342"/>
                  </a:lnTo>
                  <a:lnTo>
                    <a:pt x="0" y="789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233052" y="95395"/>
              <a:ext cx="4326396" cy="522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1B131B"/>
                  </a:solidFill>
                  <a:latin typeface="Codec Pro Bold"/>
                </a:rPr>
                <a:t>Group 3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066964">
            <a:off x="11855726" y="8241454"/>
            <a:ext cx="8212044" cy="4091091"/>
          </a:xfrm>
          <a:custGeom>
            <a:avLst/>
            <a:gdLst/>
            <a:ahLst/>
            <a:cxnLst/>
            <a:rect r="r" b="b" t="t" l="l"/>
            <a:pathLst>
              <a:path h="4091091" w="8212044">
                <a:moveTo>
                  <a:pt x="0" y="0"/>
                </a:moveTo>
                <a:lnTo>
                  <a:pt x="8212044" y="0"/>
                </a:lnTo>
                <a:lnTo>
                  <a:pt x="8212044" y="4091092"/>
                </a:lnTo>
                <a:lnTo>
                  <a:pt x="0" y="4091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2569738"/>
            <a:ext cx="7318317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2667FF"/>
                </a:solidFill>
                <a:latin typeface="Codec Pro Bold"/>
              </a:rPr>
              <a:t>Problem Statement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61129" y="4501360"/>
            <a:ext cx="7084059" cy="386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1B131B"/>
                </a:solidFill>
                <a:latin typeface="Codec Pro"/>
              </a:rPr>
              <a:t>Develop an AI agent to streamline scheme pricing for a UK insurance provider by interpreting diverse document formats and mapping data accurately.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40983" y="8938260"/>
            <a:ext cx="2713464" cy="32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  <a:r>
              <a:rPr lang="en-US" sz="1800" u="none">
                <a:solidFill>
                  <a:srgbClr val="FFFFFF"/>
                </a:solidFill>
                <a:latin typeface="Codec Pro Bold"/>
              </a:rPr>
              <a:t>Back to Agenda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211599">
            <a:off x="-5901186" y="-676666"/>
            <a:ext cx="18735059" cy="9231274"/>
          </a:xfrm>
          <a:custGeom>
            <a:avLst/>
            <a:gdLst/>
            <a:ahLst/>
            <a:cxnLst/>
            <a:rect r="r" b="b" t="t" l="l"/>
            <a:pathLst>
              <a:path h="9231274" w="18735059">
                <a:moveTo>
                  <a:pt x="18735059" y="0"/>
                </a:moveTo>
                <a:lnTo>
                  <a:pt x="0" y="0"/>
                </a:lnTo>
                <a:lnTo>
                  <a:pt x="0" y="9231274"/>
                </a:lnTo>
                <a:lnTo>
                  <a:pt x="18735059" y="9231274"/>
                </a:lnTo>
                <a:lnTo>
                  <a:pt x="18735059" y="0"/>
                </a:lnTo>
                <a:close/>
              </a:path>
            </a:pathLst>
          </a:custGeom>
          <a:blipFill>
            <a:blip r:embed="rId7">
              <a:alphaModFix amt="46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3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505480" y="6935324"/>
            <a:ext cx="19100612" cy="6910949"/>
          </a:xfrm>
          <a:custGeom>
            <a:avLst/>
            <a:gdLst/>
            <a:ahLst/>
            <a:cxnLst/>
            <a:rect r="r" b="b" t="t" l="l"/>
            <a:pathLst>
              <a:path h="6910949" w="19100612">
                <a:moveTo>
                  <a:pt x="19100612" y="6910949"/>
                </a:moveTo>
                <a:lnTo>
                  <a:pt x="0" y="6910949"/>
                </a:lnTo>
                <a:lnTo>
                  <a:pt x="0" y="0"/>
                </a:lnTo>
                <a:lnTo>
                  <a:pt x="19100612" y="0"/>
                </a:lnTo>
                <a:lnTo>
                  <a:pt x="19100612" y="6910949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589535" y="-1339929"/>
            <a:ext cx="12655463" cy="12655463"/>
          </a:xfrm>
          <a:custGeom>
            <a:avLst/>
            <a:gdLst/>
            <a:ahLst/>
            <a:cxnLst/>
            <a:rect r="r" b="b" t="t" l="l"/>
            <a:pathLst>
              <a:path h="12655463" w="12655463">
                <a:moveTo>
                  <a:pt x="12655463" y="0"/>
                </a:moveTo>
                <a:lnTo>
                  <a:pt x="0" y="0"/>
                </a:lnTo>
                <a:lnTo>
                  <a:pt x="0" y="12655463"/>
                </a:lnTo>
                <a:lnTo>
                  <a:pt x="12655463" y="12655463"/>
                </a:lnTo>
                <a:lnTo>
                  <a:pt x="126554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243540" y="1028700"/>
            <a:ext cx="14347583" cy="8229600"/>
            <a:chOff x="0" y="0"/>
            <a:chExt cx="7981950" cy="45783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1B131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1B131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131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l="-6951" t="0" r="-695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8666293"/>
            <a:ext cx="4169586" cy="592007"/>
            <a:chOff x="0" y="0"/>
            <a:chExt cx="5559448" cy="7893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57125" cy="789342"/>
            </a:xfrm>
            <a:custGeom>
              <a:avLst/>
              <a:gdLst/>
              <a:ahLst/>
              <a:cxnLst/>
              <a:rect r="r" b="b" t="t" l="l"/>
              <a:pathLst>
                <a:path h="789342" w="957125">
                  <a:moveTo>
                    <a:pt x="0" y="0"/>
                  </a:moveTo>
                  <a:lnTo>
                    <a:pt x="957125" y="0"/>
                  </a:lnTo>
                  <a:lnTo>
                    <a:pt x="957125" y="789342"/>
                  </a:lnTo>
                  <a:lnTo>
                    <a:pt x="0" y="789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233052" y="95395"/>
              <a:ext cx="4326396" cy="522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FFFFF"/>
                  </a:solidFill>
                  <a:latin typeface="Codec Pro Bold"/>
                </a:rPr>
                <a:t>Group 3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961708"/>
            <a:ext cx="6878472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FFFFFF"/>
                </a:solidFill>
                <a:latin typeface="Codec Pro Bold"/>
              </a:rPr>
              <a:t>Understanding Pension Risks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17639" y="3936145"/>
            <a:ext cx="36962" cy="109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348667"/>
            <a:ext cx="7560835" cy="350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334" indent="-307167" lvl="1">
              <a:lnSpc>
                <a:spcPts val="3983"/>
              </a:lnSpc>
              <a:buFont typeface="Arial"/>
              <a:buChar char="•"/>
            </a:pPr>
            <a:r>
              <a:rPr lang="en-US" sz="2845">
                <a:solidFill>
                  <a:srgbClr val="FFFFFF"/>
                </a:solidFill>
                <a:latin typeface="Canva Sans"/>
              </a:rPr>
              <a:t>I</a:t>
            </a:r>
            <a:r>
              <a:rPr lang="en-US" sz="2845">
                <a:solidFill>
                  <a:srgbClr val="FFFFFF"/>
                </a:solidFill>
                <a:latin typeface="Canva Sans"/>
              </a:rPr>
              <a:t>nvestment Risk: Risk of underperformance of fund assets.</a:t>
            </a:r>
          </a:p>
          <a:p>
            <a:pPr algn="l" marL="614334" indent="-307167" lvl="1">
              <a:lnSpc>
                <a:spcPts val="3983"/>
              </a:lnSpc>
              <a:buFont typeface="Arial"/>
              <a:buChar char="•"/>
            </a:pPr>
            <a:r>
              <a:rPr lang="en-US" sz="2845">
                <a:solidFill>
                  <a:srgbClr val="FFFFFF"/>
                </a:solidFill>
                <a:latin typeface="Canva Sans"/>
              </a:rPr>
              <a:t>Longevity Risk: Risk of retirees living longer than expected.</a:t>
            </a:r>
          </a:p>
          <a:p>
            <a:pPr algn="l" marL="614334" indent="-307167" lvl="1">
              <a:lnSpc>
                <a:spcPts val="3983"/>
              </a:lnSpc>
              <a:buFont typeface="Arial"/>
              <a:buChar char="•"/>
            </a:pPr>
            <a:r>
              <a:rPr lang="en-US" sz="2845">
                <a:solidFill>
                  <a:srgbClr val="FFFFFF"/>
                </a:solidFill>
                <a:latin typeface="Canva Sans"/>
              </a:rPr>
              <a:t>Inflation Risk: Risk of erosion in the real value of pension benefits.</a:t>
            </a:r>
          </a:p>
          <a:p>
            <a:pPr algn="l">
              <a:lnSpc>
                <a:spcPts val="398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357271" y="2308860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0" y="4229353"/>
            <a:ext cx="3161756" cy="3161756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4"/>
              <a:stretch>
                <a:fillRect l="-22566" t="0" r="-22566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E57E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1E7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437304" y="4229353"/>
            <a:ext cx="3292890" cy="329289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5"/>
              <a:stretch>
                <a:fillRect l="-20824" t="0" r="-20824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E57E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1E70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6907460" y="4229353"/>
            <a:ext cx="3292890" cy="3292890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6"/>
              <a:stretch>
                <a:fillRect l="-59541" t="0" r="-59541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E57E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1E70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97660" y="7811523"/>
            <a:ext cx="3064096" cy="584964"/>
          </a:xfrm>
          <a:custGeom>
            <a:avLst/>
            <a:gdLst/>
            <a:ahLst/>
            <a:cxnLst/>
            <a:rect r="r" b="b" t="t" l="l"/>
            <a:pathLst>
              <a:path h="584964" w="3064096">
                <a:moveTo>
                  <a:pt x="0" y="0"/>
                </a:moveTo>
                <a:lnTo>
                  <a:pt x="3064096" y="0"/>
                </a:lnTo>
                <a:lnTo>
                  <a:pt x="3064096" y="584963"/>
                </a:lnTo>
                <a:lnTo>
                  <a:pt x="0" y="5849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0476575" y="4229353"/>
            <a:ext cx="3336141" cy="3336141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9"/>
              <a:stretch>
                <a:fillRect l="-18463" t="0" r="-18463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E57EF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1E70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4088941" y="4229353"/>
            <a:ext cx="3488900" cy="3488900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02870" y="638810"/>
              <a:ext cx="6149340" cy="5613400"/>
            </a:xfrm>
            <a:custGeom>
              <a:avLst/>
              <a:gdLst/>
              <a:ahLst/>
              <a:cxnLst/>
              <a:rect r="r" b="b" t="t" l="l"/>
              <a:pathLst>
                <a:path h="5613400" w="614934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10"/>
              <a:stretch>
                <a:fillRect l="-50957" t="0" r="-50957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02870" y="105410"/>
              <a:ext cx="6149340" cy="431800"/>
            </a:xfrm>
            <a:custGeom>
              <a:avLst/>
              <a:gdLst/>
              <a:ahLst/>
              <a:cxnLst/>
              <a:rect r="r" b="b" t="t" l="l"/>
              <a:pathLst>
                <a:path h="431800" w="614934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02870" y="105410"/>
              <a:ext cx="431800" cy="431800"/>
            </a:xfrm>
            <a:custGeom>
              <a:avLst/>
              <a:gdLst/>
              <a:ahLst/>
              <a:cxnLst/>
              <a:rect r="r" b="b" t="t" l="l"/>
              <a:pathLst>
                <a:path h="431800" w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E57EFF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270" y="3810"/>
              <a:ext cx="63525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254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1E70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133450" y="-104775"/>
            <a:ext cx="16444391" cy="241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4100">
                <a:solidFill>
                  <a:srgbClr val="FFFFFF"/>
                </a:solidFill>
                <a:latin typeface="Ara Hamah Alfidaa"/>
              </a:rPr>
              <a:t>Scheme Beneficiaries Types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3292890" y="7740274"/>
            <a:ext cx="3437304" cy="656213"/>
          </a:xfrm>
          <a:custGeom>
            <a:avLst/>
            <a:gdLst/>
            <a:ahLst/>
            <a:cxnLst/>
            <a:rect r="r" b="b" t="t" l="l"/>
            <a:pathLst>
              <a:path h="656213" w="3437304">
                <a:moveTo>
                  <a:pt x="0" y="0"/>
                </a:moveTo>
                <a:lnTo>
                  <a:pt x="3437304" y="0"/>
                </a:lnTo>
                <a:lnTo>
                  <a:pt x="3437304" y="656212"/>
                </a:lnTo>
                <a:lnTo>
                  <a:pt x="0" y="6562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834151" y="7718252"/>
            <a:ext cx="3437304" cy="656213"/>
          </a:xfrm>
          <a:custGeom>
            <a:avLst/>
            <a:gdLst/>
            <a:ahLst/>
            <a:cxnLst/>
            <a:rect r="r" b="b" t="t" l="l"/>
            <a:pathLst>
              <a:path h="656213" w="3437304">
                <a:moveTo>
                  <a:pt x="0" y="0"/>
                </a:moveTo>
                <a:lnTo>
                  <a:pt x="3437304" y="0"/>
                </a:lnTo>
                <a:lnTo>
                  <a:pt x="3437304" y="656213"/>
                </a:lnTo>
                <a:lnTo>
                  <a:pt x="0" y="6562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425993" y="7740274"/>
            <a:ext cx="3437304" cy="656213"/>
          </a:xfrm>
          <a:custGeom>
            <a:avLst/>
            <a:gdLst/>
            <a:ahLst/>
            <a:cxnLst/>
            <a:rect r="r" b="b" t="t" l="l"/>
            <a:pathLst>
              <a:path h="656213" w="3437304">
                <a:moveTo>
                  <a:pt x="0" y="0"/>
                </a:moveTo>
                <a:lnTo>
                  <a:pt x="3437305" y="0"/>
                </a:lnTo>
                <a:lnTo>
                  <a:pt x="3437305" y="656212"/>
                </a:lnTo>
                <a:lnTo>
                  <a:pt x="0" y="6562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4140536" y="7811523"/>
            <a:ext cx="3437304" cy="656213"/>
          </a:xfrm>
          <a:custGeom>
            <a:avLst/>
            <a:gdLst/>
            <a:ahLst/>
            <a:cxnLst/>
            <a:rect r="r" b="b" t="t" l="l"/>
            <a:pathLst>
              <a:path h="656213" w="3437304">
                <a:moveTo>
                  <a:pt x="0" y="0"/>
                </a:moveTo>
                <a:lnTo>
                  <a:pt x="3437305" y="0"/>
                </a:lnTo>
                <a:lnTo>
                  <a:pt x="3437305" y="656212"/>
                </a:lnTo>
                <a:lnTo>
                  <a:pt x="0" y="6562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271455" y="7673599"/>
            <a:ext cx="3437304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131B"/>
                </a:solidFill>
                <a:latin typeface="Canva Sans"/>
              </a:rPr>
              <a:t>W</a:t>
            </a:r>
            <a:r>
              <a:rPr lang="en-US" sz="3399">
                <a:solidFill>
                  <a:srgbClr val="1B131B"/>
                </a:solidFill>
                <a:latin typeface="Canva Sans"/>
              </a:rPr>
              <a:t>idow(er)s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4560043" y="7816096"/>
            <a:ext cx="254669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Dependants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030470" y="7799329"/>
            <a:ext cx="2545660" cy="15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Deferre</a:t>
            </a:r>
            <a:r>
              <a:rPr lang="en-US" sz="2200" strike="noStrike" u="none">
                <a:solidFill>
                  <a:srgbClr val="000000"/>
                </a:solidFill>
                <a:latin typeface="Canva Sans"/>
              </a:rPr>
              <a:t>d Members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3682100" y="7722826"/>
            <a:ext cx="23043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Pensioners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-47432" y="7892371"/>
            <a:ext cx="3064096" cy="41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Codec Pro"/>
              </a:rPr>
              <a:t>Active Members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322962" y="4227260"/>
            <a:ext cx="10572987" cy="4863574"/>
          </a:xfrm>
          <a:custGeom>
            <a:avLst/>
            <a:gdLst/>
            <a:ahLst/>
            <a:cxnLst/>
            <a:rect r="r" b="b" t="t" l="l"/>
            <a:pathLst>
              <a:path h="4863574" w="10572987">
                <a:moveTo>
                  <a:pt x="0" y="0"/>
                </a:moveTo>
                <a:lnTo>
                  <a:pt x="10572988" y="0"/>
                </a:lnTo>
                <a:lnTo>
                  <a:pt x="10572988" y="4863575"/>
                </a:lnTo>
                <a:lnTo>
                  <a:pt x="0" y="4863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615013" y="4428418"/>
            <a:ext cx="10297430" cy="4736818"/>
          </a:xfrm>
          <a:custGeom>
            <a:avLst/>
            <a:gdLst/>
            <a:ahLst/>
            <a:cxnLst/>
            <a:rect r="r" b="b" t="t" l="l"/>
            <a:pathLst>
              <a:path h="4736818" w="10297430">
                <a:moveTo>
                  <a:pt x="0" y="0"/>
                </a:moveTo>
                <a:lnTo>
                  <a:pt x="10297430" y="0"/>
                </a:lnTo>
                <a:lnTo>
                  <a:pt x="10297430" y="4736817"/>
                </a:lnTo>
                <a:lnTo>
                  <a:pt x="0" y="4736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9351831" y="4428418"/>
            <a:ext cx="10297430" cy="4736818"/>
          </a:xfrm>
          <a:custGeom>
            <a:avLst/>
            <a:gdLst/>
            <a:ahLst/>
            <a:cxnLst/>
            <a:rect r="r" b="b" t="t" l="l"/>
            <a:pathLst>
              <a:path h="4736818" w="10297430">
                <a:moveTo>
                  <a:pt x="0" y="0"/>
                </a:moveTo>
                <a:lnTo>
                  <a:pt x="10297429" y="0"/>
                </a:lnTo>
                <a:lnTo>
                  <a:pt x="10297429" y="4736817"/>
                </a:lnTo>
                <a:lnTo>
                  <a:pt x="0" y="4736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72226">
            <a:off x="-769537" y="6074699"/>
            <a:ext cx="2810484" cy="6367201"/>
          </a:xfrm>
          <a:custGeom>
            <a:avLst/>
            <a:gdLst/>
            <a:ahLst/>
            <a:cxnLst/>
            <a:rect r="r" b="b" t="t" l="l"/>
            <a:pathLst>
              <a:path h="6367201" w="2810484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10981" y="2051143"/>
            <a:ext cx="1461470" cy="1849961"/>
          </a:xfrm>
          <a:custGeom>
            <a:avLst/>
            <a:gdLst/>
            <a:ahLst/>
            <a:cxnLst/>
            <a:rect r="r" b="b" t="t" l="l"/>
            <a:pathLst>
              <a:path h="1849961" w="1461470">
                <a:moveTo>
                  <a:pt x="0" y="0"/>
                </a:moveTo>
                <a:lnTo>
                  <a:pt x="1461469" y="0"/>
                </a:lnTo>
                <a:lnTo>
                  <a:pt x="1461469" y="1849962"/>
                </a:lnTo>
                <a:lnTo>
                  <a:pt x="0" y="18499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73202" y="2128439"/>
            <a:ext cx="1418460" cy="1695370"/>
          </a:xfrm>
          <a:custGeom>
            <a:avLst/>
            <a:gdLst/>
            <a:ahLst/>
            <a:cxnLst/>
            <a:rect r="r" b="b" t="t" l="l"/>
            <a:pathLst>
              <a:path h="1695370" w="141846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67259" y="2128439"/>
            <a:ext cx="1222079" cy="1695370"/>
          </a:xfrm>
          <a:custGeom>
            <a:avLst/>
            <a:gdLst/>
            <a:ahLst/>
            <a:cxnLst/>
            <a:rect r="r" b="b" t="t" l="l"/>
            <a:pathLst>
              <a:path h="1695370" w="1222079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04554" y="613870"/>
            <a:ext cx="7678893" cy="111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AGENT’S FLOW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31673" y="4167805"/>
            <a:ext cx="4463718" cy="123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8"/>
              </a:lnSpc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EXTRACTION</a:t>
            </a:r>
          </a:p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 AGENT: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55398" y="4167805"/>
            <a:ext cx="4876739" cy="123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RULES GENERATOR AGENT 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40044" y="4212990"/>
            <a:ext cx="4072576" cy="123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RECOMMENDATIONS AGENT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40044" y="5763866"/>
            <a:ext cx="4072576" cy="402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499">
                <a:solidFill>
                  <a:srgbClr val="FFFFFF"/>
                </a:solidFill>
                <a:latin typeface="Poppins Bold"/>
              </a:rPr>
              <a:t>Using the rules generated by the Rules Generator Agent, this agent suggests the best insurance options for employees based on their individual data and calculated premiums.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87519" y="5673254"/>
            <a:ext cx="4352419" cy="402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499">
                <a:solidFill>
                  <a:srgbClr val="FFFFFF"/>
                </a:solidFill>
                <a:latin typeface="Poppins Bold"/>
              </a:rPr>
              <a:t>This agent creates customized rules based on the extracted document data. These rules help calculate specific insurance premiums tailored to each employee's needs.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50086" y="5495425"/>
            <a:ext cx="3756425" cy="453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499">
                <a:solidFill>
                  <a:srgbClr val="FFFFFF"/>
                </a:solidFill>
                <a:latin typeface="Poppins Bold"/>
              </a:rPr>
              <a:t>This agent reads and understands important information from uploaded documents, like employee pension details, using advanced AI techniques.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1922" y="4556241"/>
            <a:ext cx="2455861" cy="2455861"/>
          </a:xfrm>
          <a:custGeom>
            <a:avLst/>
            <a:gdLst/>
            <a:ahLst/>
            <a:cxnLst/>
            <a:rect r="r" b="b" t="t" l="l"/>
            <a:pathLst>
              <a:path h="2455861" w="2455861">
                <a:moveTo>
                  <a:pt x="0" y="0"/>
                </a:moveTo>
                <a:lnTo>
                  <a:pt x="2455861" y="0"/>
                </a:lnTo>
                <a:lnTo>
                  <a:pt x="2455861" y="2455861"/>
                </a:lnTo>
                <a:lnTo>
                  <a:pt x="0" y="2455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3047783" y="4556241"/>
            <a:ext cx="1862160" cy="12279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" id="4"/>
          <p:cNvSpPr/>
          <p:nvPr/>
        </p:nvSpPr>
        <p:spPr>
          <a:xfrm>
            <a:off x="3053535" y="5602477"/>
            <a:ext cx="1856408" cy="20372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061244" y="1778379"/>
            <a:ext cx="3263148" cy="3365121"/>
          </a:xfrm>
          <a:custGeom>
            <a:avLst/>
            <a:gdLst/>
            <a:ahLst/>
            <a:cxnLst/>
            <a:rect r="r" b="b" t="t" l="l"/>
            <a:pathLst>
              <a:path h="3365121" w="3263148">
                <a:moveTo>
                  <a:pt x="0" y="0"/>
                </a:moveTo>
                <a:lnTo>
                  <a:pt x="3263148" y="0"/>
                </a:lnTo>
                <a:lnTo>
                  <a:pt x="3263148" y="3365121"/>
                </a:lnTo>
                <a:lnTo>
                  <a:pt x="0" y="3365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76548" y="6344614"/>
            <a:ext cx="3432541" cy="3425222"/>
          </a:xfrm>
          <a:custGeom>
            <a:avLst/>
            <a:gdLst/>
            <a:ahLst/>
            <a:cxnLst/>
            <a:rect r="r" b="b" t="t" l="l"/>
            <a:pathLst>
              <a:path h="3425222" w="3432541">
                <a:moveTo>
                  <a:pt x="0" y="0"/>
                </a:moveTo>
                <a:lnTo>
                  <a:pt x="3432541" y="0"/>
                </a:lnTo>
                <a:lnTo>
                  <a:pt x="3432541" y="3425222"/>
                </a:lnTo>
                <a:lnTo>
                  <a:pt x="0" y="34252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8419576" y="3732196"/>
            <a:ext cx="1418218" cy="82404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" id="8"/>
          <p:cNvSpPr/>
          <p:nvPr/>
        </p:nvSpPr>
        <p:spPr>
          <a:xfrm flipV="true">
            <a:off x="8430063" y="6051202"/>
            <a:ext cx="1407731" cy="153724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>
            <a:off x="11866488" y="5124891"/>
            <a:ext cx="1675237" cy="1860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170587" y="2749497"/>
            <a:ext cx="3133879" cy="3613487"/>
          </a:xfrm>
          <a:custGeom>
            <a:avLst/>
            <a:gdLst/>
            <a:ahLst/>
            <a:cxnLst/>
            <a:rect r="r" b="b" t="t" l="l"/>
            <a:pathLst>
              <a:path h="3613487" w="3133879">
                <a:moveTo>
                  <a:pt x="0" y="0"/>
                </a:moveTo>
                <a:lnTo>
                  <a:pt x="3133878" y="0"/>
                </a:lnTo>
                <a:lnTo>
                  <a:pt x="3133878" y="3613487"/>
                </a:lnTo>
                <a:lnTo>
                  <a:pt x="0" y="3613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59356" y="4391387"/>
            <a:ext cx="2118094" cy="1659816"/>
          </a:xfrm>
          <a:custGeom>
            <a:avLst/>
            <a:gdLst/>
            <a:ahLst/>
            <a:cxnLst/>
            <a:rect r="r" b="b" t="t" l="l"/>
            <a:pathLst>
              <a:path h="1659816" w="2118094">
                <a:moveTo>
                  <a:pt x="0" y="0"/>
                </a:moveTo>
                <a:lnTo>
                  <a:pt x="2118094" y="0"/>
                </a:lnTo>
                <a:lnTo>
                  <a:pt x="2118094" y="1659815"/>
                </a:lnTo>
                <a:lnTo>
                  <a:pt x="0" y="1659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32662" y="4430863"/>
            <a:ext cx="3171483" cy="1620340"/>
          </a:xfrm>
          <a:custGeom>
            <a:avLst/>
            <a:gdLst/>
            <a:ahLst/>
            <a:cxnLst/>
            <a:rect r="r" b="b" t="t" l="l"/>
            <a:pathLst>
              <a:path h="1620340" w="3171483">
                <a:moveTo>
                  <a:pt x="0" y="0"/>
                </a:moveTo>
                <a:lnTo>
                  <a:pt x="3171483" y="0"/>
                </a:lnTo>
                <a:lnTo>
                  <a:pt x="3171483" y="1620339"/>
                </a:lnTo>
                <a:lnTo>
                  <a:pt x="0" y="16203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59356" y="4184185"/>
            <a:ext cx="2631538" cy="1918631"/>
          </a:xfrm>
          <a:custGeom>
            <a:avLst/>
            <a:gdLst/>
            <a:ahLst/>
            <a:cxnLst/>
            <a:rect r="r" b="b" t="t" l="l"/>
            <a:pathLst>
              <a:path h="1918631" w="2631538">
                <a:moveTo>
                  <a:pt x="0" y="0"/>
                </a:moveTo>
                <a:lnTo>
                  <a:pt x="2631538" y="0"/>
                </a:lnTo>
                <a:lnTo>
                  <a:pt x="2631538" y="1918630"/>
                </a:lnTo>
                <a:lnTo>
                  <a:pt x="0" y="19186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91922" y="7084725"/>
            <a:ext cx="2455861" cy="5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1B131B"/>
                </a:solidFill>
                <a:latin typeface="Codec Pro"/>
              </a:rPr>
              <a:t>COMPANY</a:t>
            </a:r>
          </a:p>
        </p:txBody>
      </p:sp>
      <p:sp>
        <p:nvSpPr>
          <p:cNvPr name="TextBox 15" id="15"/>
          <p:cNvSpPr txBox="true"/>
          <p:nvPr/>
        </p:nvSpPr>
        <p:spPr>
          <a:xfrm rot="-135806">
            <a:off x="3681015" y="5436259"/>
            <a:ext cx="1217971" cy="59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4"/>
              </a:lnSpc>
              <a:spcBef>
                <a:spcPct val="0"/>
              </a:spcBef>
            </a:pPr>
            <a:r>
              <a:rPr lang="en-US" sz="3210">
                <a:solidFill>
                  <a:srgbClr val="1B131B"/>
                </a:solidFill>
                <a:latin typeface="Codec Pro"/>
              </a:rPr>
              <a:t>Inputs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66311" y="6239839"/>
            <a:ext cx="1104184" cy="555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9"/>
              </a:lnSpc>
              <a:spcBef>
                <a:spcPct val="0"/>
              </a:spcBef>
            </a:pPr>
            <a:r>
              <a:rPr lang="en-US" sz="2977">
                <a:solidFill>
                  <a:srgbClr val="1B131B"/>
                </a:solidFill>
                <a:latin typeface="Codec Pro"/>
              </a:rPr>
              <a:t>Magic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82150" y="6446353"/>
            <a:ext cx="5305850" cy="183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9"/>
              </a:lnSpc>
              <a:spcBef>
                <a:spcPct val="0"/>
              </a:spcBef>
            </a:pPr>
            <a:r>
              <a:rPr lang="en-US" sz="3377">
                <a:solidFill>
                  <a:srgbClr val="1B131B"/>
                </a:solidFill>
                <a:latin typeface="Codec Pro"/>
              </a:rPr>
              <a:t>Total cost of pension the employer pays for lifetime and annually.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-15861427" y="-356536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2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072226">
            <a:off x="-45909" y="7701194"/>
            <a:ext cx="2810484" cy="6367201"/>
          </a:xfrm>
          <a:custGeom>
            <a:avLst/>
            <a:gdLst/>
            <a:ahLst/>
            <a:cxnLst/>
            <a:rect r="r" b="b" t="t" l="l"/>
            <a:pathLst>
              <a:path h="6367201" w="2810484">
                <a:moveTo>
                  <a:pt x="0" y="0"/>
                </a:moveTo>
                <a:lnTo>
                  <a:pt x="2810485" y="0"/>
                </a:lnTo>
                <a:lnTo>
                  <a:pt x="2810485" y="6367201"/>
                </a:lnTo>
                <a:lnTo>
                  <a:pt x="0" y="636720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96409" y="1531948"/>
            <a:ext cx="16946482" cy="7570575"/>
            <a:chOff x="0" y="0"/>
            <a:chExt cx="2505445" cy="11192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5445" cy="1119268"/>
            </a:xfrm>
            <a:custGeom>
              <a:avLst/>
              <a:gdLst/>
              <a:ahLst/>
              <a:cxnLst/>
              <a:rect r="r" b="b" t="t" l="l"/>
              <a:pathLst>
                <a:path h="1119268" w="2505445">
                  <a:moveTo>
                    <a:pt x="0" y="0"/>
                  </a:moveTo>
                  <a:lnTo>
                    <a:pt x="2505445" y="0"/>
                  </a:lnTo>
                  <a:lnTo>
                    <a:pt x="2505445" y="1119268"/>
                  </a:lnTo>
                  <a:lnTo>
                    <a:pt x="0" y="1119268"/>
                  </a:lnTo>
                  <a:close/>
                </a:path>
              </a:pathLst>
            </a:custGeom>
            <a:blipFill>
              <a:blip r:embed="rId3"/>
              <a:stretch>
                <a:fillRect l="0" t="-12956" r="0" b="-12956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31718" y="504825"/>
            <a:ext cx="8512282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</a:rPr>
              <a:t>EXTRACTION AGENT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449017"/>
            <a:ext cx="2026994" cy="2631038"/>
          </a:xfrm>
          <a:custGeom>
            <a:avLst/>
            <a:gdLst/>
            <a:ahLst/>
            <a:cxnLst/>
            <a:rect r="r" b="b" t="t" l="l"/>
            <a:pathLst>
              <a:path h="2631038" w="2026994">
                <a:moveTo>
                  <a:pt x="0" y="0"/>
                </a:moveTo>
                <a:lnTo>
                  <a:pt x="2026994" y="0"/>
                </a:lnTo>
                <a:lnTo>
                  <a:pt x="2026994" y="2631038"/>
                </a:lnTo>
                <a:lnTo>
                  <a:pt x="0" y="2631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3055694" y="2194832"/>
            <a:ext cx="3073424" cy="356970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129118" y="643368"/>
            <a:ext cx="3250686" cy="3102927"/>
          </a:xfrm>
          <a:custGeom>
            <a:avLst/>
            <a:gdLst/>
            <a:ahLst/>
            <a:cxnLst/>
            <a:rect r="r" b="b" t="t" l="l"/>
            <a:pathLst>
              <a:path h="3102927" w="3250686">
                <a:moveTo>
                  <a:pt x="0" y="0"/>
                </a:moveTo>
                <a:lnTo>
                  <a:pt x="3250686" y="0"/>
                </a:lnTo>
                <a:lnTo>
                  <a:pt x="3250686" y="3102927"/>
                </a:lnTo>
                <a:lnTo>
                  <a:pt x="0" y="3102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7754461" y="3746295"/>
            <a:ext cx="488684" cy="323699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" id="6"/>
          <p:cNvSpPr txBox="true"/>
          <p:nvPr/>
        </p:nvSpPr>
        <p:spPr>
          <a:xfrm rot="0">
            <a:off x="4436885" y="6954717"/>
            <a:ext cx="7612520" cy="252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2930">
                <a:solidFill>
                  <a:srgbClr val="FFFFFF"/>
                </a:solidFill>
                <a:latin typeface="Codec Pro Bold"/>
              </a:rPr>
              <a:t>RULES</a:t>
            </a:r>
          </a:p>
          <a:p>
            <a:pPr algn="ctr">
              <a:lnSpc>
                <a:spcPts val="3223"/>
              </a:lnSpc>
            </a:pPr>
          </a:p>
          <a:p>
            <a:pPr algn="ctr">
              <a:lnSpc>
                <a:spcPts val="3223"/>
              </a:lnSpc>
            </a:pPr>
            <a:r>
              <a:rPr lang="en-US" sz="2930">
                <a:solidFill>
                  <a:srgbClr val="FFFFFF"/>
                </a:solidFill>
                <a:latin typeface="Codec Pro Bold"/>
              </a:rPr>
              <a:t>Examples: </a:t>
            </a:r>
          </a:p>
          <a:p>
            <a:pPr algn="ctr" marL="632658" indent="-316329" lvl="1">
              <a:lnSpc>
                <a:spcPts val="3223"/>
              </a:lnSpc>
              <a:buFont typeface="Arial"/>
              <a:buChar char="•"/>
            </a:pPr>
            <a:r>
              <a:rPr lang="en-US" sz="2930">
                <a:solidFill>
                  <a:srgbClr val="FFFFFF"/>
                </a:solidFill>
                <a:latin typeface="Codec Pro Bold"/>
              </a:rPr>
              <a:t>People that smokes gets discount</a:t>
            </a:r>
          </a:p>
          <a:p>
            <a:pPr algn="ctr">
              <a:lnSpc>
                <a:spcPts val="3223"/>
              </a:lnSpc>
            </a:pPr>
          </a:p>
          <a:p>
            <a:pPr algn="ctr" marL="632658" indent="-316329" lvl="1">
              <a:lnSpc>
                <a:spcPts val="3223"/>
              </a:lnSpc>
              <a:spcBef>
                <a:spcPct val="0"/>
              </a:spcBef>
              <a:buFont typeface="Arial"/>
              <a:buChar char="•"/>
            </a:pPr>
            <a:r>
              <a:rPr lang="en-US" sz="2930">
                <a:solidFill>
                  <a:srgbClr val="FFFFFF"/>
                </a:solidFill>
                <a:latin typeface="Codec Pro Bold"/>
              </a:rPr>
              <a:t>Differently-abled people gets discount.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8851885" y="4499617"/>
            <a:ext cx="5727510" cy="266783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761375" y="8025317"/>
            <a:ext cx="635051" cy="547298"/>
          </a:xfrm>
          <a:custGeom>
            <a:avLst/>
            <a:gdLst/>
            <a:ahLst/>
            <a:cxnLst/>
            <a:rect r="r" b="b" t="t" l="l"/>
            <a:pathLst>
              <a:path h="547298" w="635051">
                <a:moveTo>
                  <a:pt x="0" y="0"/>
                </a:moveTo>
                <a:lnTo>
                  <a:pt x="635051" y="0"/>
                </a:lnTo>
                <a:lnTo>
                  <a:pt x="635051" y="547298"/>
                </a:lnTo>
                <a:lnTo>
                  <a:pt x="0" y="547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92627" y="8803997"/>
            <a:ext cx="750490" cy="672712"/>
          </a:xfrm>
          <a:custGeom>
            <a:avLst/>
            <a:gdLst/>
            <a:ahLst/>
            <a:cxnLst/>
            <a:rect r="r" b="b" t="t" l="l"/>
            <a:pathLst>
              <a:path h="672712" w="750490">
                <a:moveTo>
                  <a:pt x="0" y="0"/>
                </a:moveTo>
                <a:lnTo>
                  <a:pt x="750490" y="0"/>
                </a:lnTo>
                <a:lnTo>
                  <a:pt x="750490" y="672712"/>
                </a:lnTo>
                <a:lnTo>
                  <a:pt x="0" y="6727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43309" y="1028700"/>
            <a:ext cx="1872173" cy="1736015"/>
          </a:xfrm>
          <a:custGeom>
            <a:avLst/>
            <a:gdLst/>
            <a:ahLst/>
            <a:cxnLst/>
            <a:rect r="r" b="b" t="t" l="l"/>
            <a:pathLst>
              <a:path h="1736015" w="1872173">
                <a:moveTo>
                  <a:pt x="0" y="0"/>
                </a:moveTo>
                <a:lnTo>
                  <a:pt x="1872172" y="0"/>
                </a:lnTo>
                <a:lnTo>
                  <a:pt x="1872172" y="1736015"/>
                </a:lnTo>
                <a:lnTo>
                  <a:pt x="0" y="17360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539537" y="2898177"/>
            <a:ext cx="4079716" cy="160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2201">
                <a:solidFill>
                  <a:srgbClr val="FFFFFF"/>
                </a:solidFill>
                <a:latin typeface="Codec Pro Bold"/>
              </a:rPr>
              <a:t>Calculates insurance premium tailored</a:t>
            </a:r>
          </a:p>
          <a:p>
            <a:pPr algn="ctr">
              <a:lnSpc>
                <a:spcPts val="3081"/>
              </a:lnSpc>
            </a:pPr>
            <a:r>
              <a:rPr lang="en-US" sz="2201">
                <a:solidFill>
                  <a:srgbClr val="FFFFFF"/>
                </a:solidFill>
                <a:latin typeface="Codec Pro Bold"/>
              </a:rPr>
              <a:t>to employee’s  requirments.</a:t>
            </a:r>
          </a:p>
          <a:p>
            <a:pPr algn="ctr">
              <a:lnSpc>
                <a:spcPts val="3081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151118" y="4031852"/>
            <a:ext cx="992882" cy="417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201">
                <a:solidFill>
                  <a:srgbClr val="FFFFFF"/>
                </a:solidFill>
                <a:latin typeface="Codec Pro Bold"/>
              </a:rPr>
              <a:t>AGENT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4735" y="7395973"/>
            <a:ext cx="1400969" cy="417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201">
                <a:solidFill>
                  <a:srgbClr val="FFFFFF"/>
                </a:solidFill>
                <a:latin typeface="Codec Pro Bold"/>
              </a:rPr>
              <a:t>Document</a:t>
            </a:r>
          </a:p>
        </p:txBody>
      </p:sp>
      <p:sp>
        <p:nvSpPr>
          <p:cNvPr name="TextBox 14" id="14"/>
          <p:cNvSpPr txBox="true"/>
          <p:nvPr/>
        </p:nvSpPr>
        <p:spPr>
          <a:xfrm rot="-1552810">
            <a:off x="278770" y="552449"/>
            <a:ext cx="5180529" cy="280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5"/>
              </a:lnSpc>
              <a:spcBef>
                <a:spcPct val="0"/>
              </a:spcBef>
            </a:pPr>
            <a:r>
              <a:rPr lang="en-US" sz="5353">
                <a:solidFill>
                  <a:srgbClr val="FFFFFF"/>
                </a:solidFill>
                <a:latin typeface="Permanent Marker"/>
              </a:rPr>
              <a:t>Rules Generator AgenT 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19303" y="5118111"/>
            <a:ext cx="1465163" cy="417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201">
                <a:solidFill>
                  <a:srgbClr val="FFFFFF"/>
                </a:solidFill>
                <a:latin typeface="Codec Pro Bold"/>
              </a:rPr>
              <a:t>Extracting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3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485775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B60EB">
                    <a:alpha val="100000"/>
                  </a:srgbClr>
                </a:gs>
                <a:gs pos="50000">
                  <a:srgbClr val="5527F5">
                    <a:alpha val="100000"/>
                  </a:srgbClr>
                </a:gs>
                <a:gs pos="100000">
                  <a:srgbClr val="9B60E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4545659" cy="2531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354764" y="6923944"/>
            <a:ext cx="840801" cy="84079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54681" t="-35194" r="-26747" b="-136611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356942" y="8468142"/>
            <a:ext cx="840801" cy="840798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0645" t="-57967" r="-22632" b="-87104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4454740" y="7044817"/>
            <a:ext cx="840801" cy="840798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57610" t="-160813" r="-52136" b="-54005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775165" y="4684494"/>
            <a:ext cx="3163554" cy="1662975"/>
            <a:chOff x="0" y="0"/>
            <a:chExt cx="1608647" cy="8456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08647" cy="845612"/>
            </a:xfrm>
            <a:custGeom>
              <a:avLst/>
              <a:gdLst/>
              <a:ahLst/>
              <a:cxnLst/>
              <a:rect r="r" b="b" t="t" l="l"/>
              <a:pathLst>
                <a:path h="845612" w="1608647">
                  <a:moveTo>
                    <a:pt x="804324" y="0"/>
                  </a:moveTo>
                  <a:cubicBezTo>
                    <a:pt x="360108" y="0"/>
                    <a:pt x="0" y="189297"/>
                    <a:pt x="0" y="422806"/>
                  </a:cubicBezTo>
                  <a:cubicBezTo>
                    <a:pt x="0" y="656315"/>
                    <a:pt x="360108" y="845612"/>
                    <a:pt x="804324" y="845612"/>
                  </a:cubicBezTo>
                  <a:cubicBezTo>
                    <a:pt x="1248539" y="845612"/>
                    <a:pt x="1608647" y="656315"/>
                    <a:pt x="1608647" y="422806"/>
                  </a:cubicBezTo>
                  <a:cubicBezTo>
                    <a:pt x="1608647" y="189297"/>
                    <a:pt x="1248539" y="0"/>
                    <a:pt x="8043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50811" y="-15974"/>
              <a:ext cx="1307026" cy="78231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1B131B"/>
                  </a:solidFill>
                  <a:latin typeface="Codec Pro"/>
                </a:rPr>
                <a:t>RISK PERCENTAGE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955041" y="2510554"/>
            <a:ext cx="1213489" cy="1631831"/>
          </a:xfrm>
          <a:custGeom>
            <a:avLst/>
            <a:gdLst/>
            <a:ahLst/>
            <a:cxnLst/>
            <a:rect r="r" b="b" t="t" l="l"/>
            <a:pathLst>
              <a:path h="1631831" w="1213489">
                <a:moveTo>
                  <a:pt x="0" y="0"/>
                </a:moveTo>
                <a:lnTo>
                  <a:pt x="1213489" y="0"/>
                </a:lnTo>
                <a:lnTo>
                  <a:pt x="1213489" y="1631831"/>
                </a:lnTo>
                <a:lnTo>
                  <a:pt x="0" y="16318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V="true">
            <a:off x="6168530" y="1873308"/>
            <a:ext cx="5027035" cy="145316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6168530" y="2926139"/>
            <a:ext cx="5460539" cy="4003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6168530" y="3326469"/>
            <a:ext cx="6185920" cy="81591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12356942" y="6347469"/>
            <a:ext cx="2097798" cy="11177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H="true">
            <a:off x="10775165" y="6347469"/>
            <a:ext cx="1581777" cy="57647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12356942" y="6347469"/>
            <a:ext cx="420401" cy="21206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11259469" y="4435350"/>
            <a:ext cx="2194946" cy="2161263"/>
            <a:chOff x="0" y="0"/>
            <a:chExt cx="825468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25468" cy="812800"/>
            </a:xfrm>
            <a:custGeom>
              <a:avLst/>
              <a:gdLst/>
              <a:ahLst/>
              <a:cxnLst/>
              <a:rect r="r" b="b" t="t" l="l"/>
              <a:pathLst>
                <a:path h="812800" w="825468">
                  <a:moveTo>
                    <a:pt x="412734" y="0"/>
                  </a:moveTo>
                  <a:cubicBezTo>
                    <a:pt x="184787" y="0"/>
                    <a:pt x="0" y="181951"/>
                    <a:pt x="0" y="406400"/>
                  </a:cubicBezTo>
                  <a:cubicBezTo>
                    <a:pt x="0" y="630849"/>
                    <a:pt x="184787" y="812800"/>
                    <a:pt x="412734" y="812800"/>
                  </a:cubicBezTo>
                  <a:cubicBezTo>
                    <a:pt x="640680" y="812800"/>
                    <a:pt x="825468" y="630849"/>
                    <a:pt x="825468" y="406400"/>
                  </a:cubicBezTo>
                  <a:cubicBezTo>
                    <a:pt x="825468" y="181951"/>
                    <a:pt x="640680" y="0"/>
                    <a:pt x="4127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7388" y="9525"/>
              <a:ext cx="670692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>
            <a:off x="4322413" y="6667050"/>
            <a:ext cx="6032351" cy="67729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686685" y="5278863"/>
            <a:ext cx="3635728" cy="2776374"/>
          </a:xfrm>
          <a:custGeom>
            <a:avLst/>
            <a:gdLst/>
            <a:ahLst/>
            <a:cxnLst/>
            <a:rect r="r" b="b" t="t" l="l"/>
            <a:pathLst>
              <a:path h="2776374" w="3635728">
                <a:moveTo>
                  <a:pt x="0" y="0"/>
                </a:moveTo>
                <a:lnTo>
                  <a:pt x="3635728" y="0"/>
                </a:lnTo>
                <a:lnTo>
                  <a:pt x="3635728" y="2776374"/>
                </a:lnTo>
                <a:lnTo>
                  <a:pt x="0" y="2776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842379" y="823017"/>
            <a:ext cx="805284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1B131B"/>
                </a:solidFill>
                <a:latin typeface="Codec Pro Bold"/>
              </a:rPr>
              <a:t>Recommendations Agent 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84474" y="3878264"/>
            <a:ext cx="675878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Codec Pro"/>
              </a:rPr>
              <a:t>AGENT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195565" y="1556442"/>
            <a:ext cx="5479068" cy="528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dec Pro"/>
              </a:rPr>
              <a:t>Calculate Cost of Pension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629069" y="2609273"/>
            <a:ext cx="3666472" cy="528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dec Pro"/>
              </a:rPr>
              <a:t>Calculate Premium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762441" y="3411094"/>
            <a:ext cx="5534394" cy="1024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odec Pro"/>
              </a:rPr>
              <a:t>Calculate the amount each person would cost them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129269" y="7744273"/>
            <a:ext cx="1491744" cy="436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Codec Pro"/>
              </a:rPr>
              <a:t>Married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029293" y="7789172"/>
            <a:ext cx="1491744" cy="436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Codec Pro"/>
              </a:rPr>
              <a:t>Smokes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263240" y="8747587"/>
            <a:ext cx="1491744" cy="436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Codec Pro"/>
              </a:rPr>
              <a:t>Disabled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762441" y="5784545"/>
            <a:ext cx="1189002" cy="506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000000"/>
                </a:solidFill>
                <a:latin typeface="Canva Student Font"/>
              </a:rPr>
              <a:t>CHANGES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899095" y="8569787"/>
            <a:ext cx="1575792" cy="44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Codec Pro"/>
              </a:rPr>
              <a:t>EMPLOYER</a:t>
            </a:r>
          </a:p>
        </p:txBody>
      </p:sp>
      <p:sp>
        <p:nvSpPr>
          <p:cNvPr name="TextBox 36" id="36"/>
          <p:cNvSpPr txBox="true"/>
          <p:nvPr/>
        </p:nvSpPr>
        <p:spPr>
          <a:xfrm rot="448163">
            <a:off x="4606261" y="5613083"/>
            <a:ext cx="4961149" cy="1400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odec Pro"/>
              </a:rPr>
              <a:t>Chances of person passing away  ==       Profit for the company</a:t>
            </a:r>
          </a:p>
        </p:txBody>
      </p:sp>
      <p:sp>
        <p:nvSpPr>
          <p:cNvPr name="AutoShape 37" id="37"/>
          <p:cNvSpPr/>
          <p:nvPr/>
        </p:nvSpPr>
        <p:spPr>
          <a:xfrm>
            <a:off x="4322413" y="7344343"/>
            <a:ext cx="8034528" cy="15441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 flipV="true">
            <a:off x="4750949" y="5180743"/>
            <a:ext cx="91430" cy="670477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9" id="39"/>
          <p:cNvSpPr/>
          <p:nvPr/>
        </p:nvSpPr>
        <p:spPr>
          <a:xfrm flipV="true">
            <a:off x="6782177" y="5997884"/>
            <a:ext cx="57199" cy="563317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-1863861" y="-1651133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5505092" y="641198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200"/>
                </a:lnTo>
                <a:lnTo>
                  <a:pt x="0" y="4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DAGIAbSGC-A</dc:identifier>
  <dcterms:modified xsi:type="dcterms:W3CDTF">2011-08-01T06:04:30Z</dcterms:modified>
  <cp:revision>1</cp:revision>
  <dc:title>Research Proposal Presentation</dc:title>
</cp:coreProperties>
</file>